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747" r:id="rId2"/>
    <p:sldId id="749" r:id="rId3"/>
    <p:sldId id="751" r:id="rId4"/>
    <p:sldId id="746" r:id="rId5"/>
    <p:sldId id="681" r:id="rId6"/>
    <p:sldId id="752" r:id="rId7"/>
    <p:sldId id="737" r:id="rId8"/>
    <p:sldId id="647" r:id="rId9"/>
    <p:sldId id="758" r:id="rId10"/>
    <p:sldId id="759" r:id="rId11"/>
    <p:sldId id="757" r:id="rId12"/>
    <p:sldId id="760" r:id="rId13"/>
    <p:sldId id="682" r:id="rId14"/>
    <p:sldId id="683" r:id="rId15"/>
    <p:sldId id="761" r:id="rId16"/>
    <p:sldId id="648" r:id="rId17"/>
    <p:sldId id="756" r:id="rId18"/>
    <p:sldId id="736" r:id="rId19"/>
    <p:sldId id="764" r:id="rId20"/>
    <p:sldId id="738" r:id="rId21"/>
    <p:sldId id="762" r:id="rId22"/>
    <p:sldId id="763" r:id="rId23"/>
    <p:sldId id="741" r:id="rId24"/>
    <p:sldId id="739" r:id="rId25"/>
    <p:sldId id="483" r:id="rId26"/>
    <p:sldId id="484" r:id="rId27"/>
    <p:sldId id="744" r:id="rId28"/>
    <p:sldId id="480" r:id="rId29"/>
    <p:sldId id="753" r:id="rId30"/>
    <p:sldId id="754" r:id="rId31"/>
    <p:sldId id="508" r:id="rId32"/>
    <p:sldId id="533" r:id="rId33"/>
    <p:sldId id="629" r:id="rId34"/>
    <p:sldId id="735" r:id="rId35"/>
    <p:sldId id="765" r:id="rId36"/>
    <p:sldId id="500" r:id="rId37"/>
    <p:sldId id="621" r:id="rId38"/>
    <p:sldId id="625" r:id="rId39"/>
    <p:sldId id="540" r:id="rId40"/>
    <p:sldId id="557" r:id="rId41"/>
    <p:sldId id="743" r:id="rId42"/>
    <p:sldId id="766" r:id="rId43"/>
    <p:sldId id="767" r:id="rId44"/>
    <p:sldId id="768" r:id="rId4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DFA1-4D8F-4013-9126-089DCA9FE2AD}" type="datetimeFigureOut">
              <a:rPr lang="pl-PL" smtClean="0"/>
              <a:pPr/>
              <a:t>19.09.2020</a:t>
            </a:fld>
            <a:endParaRPr lang="pl-PL" dirty="0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235AE6-300A-40B2-9C2C-A15C905D39C7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DFA1-4D8F-4013-9126-089DCA9FE2AD}" type="datetimeFigureOut">
              <a:rPr lang="pl-PL" smtClean="0"/>
              <a:pPr/>
              <a:t>19.09.2020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5AE6-300A-40B2-9C2C-A15C905D39C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DFA1-4D8F-4013-9126-089DCA9FE2AD}" type="datetimeFigureOut">
              <a:rPr lang="pl-PL" smtClean="0"/>
              <a:pPr/>
              <a:t>19.09.2020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5AE6-300A-40B2-9C2C-A15C905D39C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F60DFA1-4D8F-4013-9126-089DCA9FE2AD}" type="datetimeFigureOut">
              <a:rPr lang="pl-PL" smtClean="0"/>
              <a:pPr/>
              <a:t>19.09.2020</a:t>
            </a:fld>
            <a:endParaRPr lang="pl-PL" dirty="0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1235AE6-300A-40B2-9C2C-A15C905D39C7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DFA1-4D8F-4013-9126-089DCA9FE2AD}" type="datetimeFigureOut">
              <a:rPr lang="pl-PL" smtClean="0"/>
              <a:pPr/>
              <a:t>19.09.2020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5AE6-300A-40B2-9C2C-A15C905D39C7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DFA1-4D8F-4013-9126-089DCA9FE2AD}" type="datetimeFigureOut">
              <a:rPr lang="pl-PL" smtClean="0"/>
              <a:pPr/>
              <a:t>19.09.2020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5AE6-300A-40B2-9C2C-A15C905D39C7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5AE6-300A-40B2-9C2C-A15C905D39C7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DFA1-4D8F-4013-9126-089DCA9FE2AD}" type="datetimeFigureOut">
              <a:rPr lang="pl-PL" smtClean="0"/>
              <a:pPr/>
              <a:t>19.09.2020</a:t>
            </a:fld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DFA1-4D8F-4013-9126-089DCA9FE2AD}" type="datetimeFigureOut">
              <a:rPr lang="pl-PL" smtClean="0"/>
              <a:pPr/>
              <a:t>19.09.2020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5AE6-300A-40B2-9C2C-A15C905D39C7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DFA1-4D8F-4013-9126-089DCA9FE2AD}" type="datetimeFigureOut">
              <a:rPr lang="pl-PL" smtClean="0"/>
              <a:pPr/>
              <a:t>19.09.2020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5AE6-300A-40B2-9C2C-A15C905D39C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F60DFA1-4D8F-4013-9126-089DCA9FE2AD}" type="datetimeFigureOut">
              <a:rPr lang="pl-PL" smtClean="0"/>
              <a:pPr/>
              <a:t>19.09.2020</a:t>
            </a:fld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1235AE6-300A-40B2-9C2C-A15C905D39C7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dirty="0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DFA1-4D8F-4013-9126-089DCA9FE2AD}" type="datetimeFigureOut">
              <a:rPr lang="pl-PL" smtClean="0"/>
              <a:pPr/>
              <a:t>19.09.2020</a:t>
            </a:fld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235AE6-300A-40B2-9C2C-A15C905D39C7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F60DFA1-4D8F-4013-9126-089DCA9FE2AD}" type="datetimeFigureOut">
              <a:rPr lang="pl-PL" smtClean="0"/>
              <a:pPr/>
              <a:t>19.09.2020</a:t>
            </a:fld>
            <a:endParaRPr lang="pl-PL" dirty="0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1235AE6-300A-40B2-9C2C-A15C905D39C7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sz="4000" dirty="0" smtClean="0"/>
              <a:t>w Branżowej Szkole I stopnia nr </a:t>
            </a:r>
            <a:r>
              <a:rPr lang="pl-PL" sz="5400" dirty="0" smtClean="0"/>
              <a:t>12</a:t>
            </a:r>
          </a:p>
          <a:p>
            <a:pPr lvl="0">
              <a:spcBef>
                <a:spcPts val="0"/>
              </a:spcBef>
              <a:buClrTx/>
              <a:buSzTx/>
            </a:pPr>
            <a:endParaRPr lang="pl-PL" sz="1800" spc="0" dirty="0" smtClean="0">
              <a:solidFill>
                <a:prstClr val="white"/>
              </a:solidFill>
            </a:endParaRPr>
          </a:p>
          <a:p>
            <a:pPr lvl="0">
              <a:spcBef>
                <a:spcPts val="0"/>
              </a:spcBef>
              <a:buClrTx/>
              <a:buSzTx/>
            </a:pPr>
            <a:endParaRPr lang="pl-PL" sz="1800" spc="0" dirty="0">
              <a:solidFill>
                <a:prstClr val="white"/>
              </a:solidFill>
            </a:endParaRPr>
          </a:p>
          <a:p>
            <a:pPr lvl="0">
              <a:spcBef>
                <a:spcPts val="0"/>
              </a:spcBef>
              <a:buClrTx/>
              <a:buSzTx/>
            </a:pPr>
            <a:r>
              <a:rPr lang="pl-PL" sz="1800" spc="0" dirty="0" smtClean="0">
                <a:solidFill>
                  <a:prstClr val="white"/>
                </a:solidFill>
              </a:rPr>
              <a:t>Kwalifikacja : 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HGT.02.</a:t>
            </a:r>
            <a:r>
              <a:rPr lang="pl-PL" sz="2400" dirty="0" smtClean="0"/>
              <a:t> Przygotowanie </a:t>
            </a:r>
            <a:r>
              <a:rPr lang="pl-PL" sz="2400" dirty="0"/>
              <a:t>i wydawanie dań</a:t>
            </a:r>
          </a:p>
          <a:p>
            <a:endParaRPr lang="pl-PL" sz="5400" dirty="0"/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6600" b="1" dirty="0" smtClean="0">
                <a:solidFill>
                  <a:srgbClr val="00B0F0"/>
                </a:solidFill>
              </a:rPr>
              <a:t>KIERUNEK</a:t>
            </a:r>
            <a:br>
              <a:rPr lang="pl-PL" sz="6600" b="1" dirty="0" smtClean="0">
                <a:solidFill>
                  <a:srgbClr val="00B0F0"/>
                </a:solidFill>
              </a:rPr>
            </a:br>
            <a:r>
              <a:rPr lang="pl-PL" sz="6600" b="1" dirty="0" smtClean="0">
                <a:solidFill>
                  <a:srgbClr val="00B0F0"/>
                </a:solidFill>
              </a:rPr>
              <a:t>KSZTAŁCENIA</a:t>
            </a:r>
            <a:br>
              <a:rPr lang="pl-PL" sz="6600" b="1" dirty="0" smtClean="0">
                <a:solidFill>
                  <a:srgbClr val="00B0F0"/>
                </a:solidFill>
              </a:rPr>
            </a:br>
            <a:r>
              <a:rPr lang="pl-PL" sz="6600" b="1" dirty="0" smtClean="0">
                <a:solidFill>
                  <a:srgbClr val="00B0F0"/>
                </a:solidFill>
              </a:rPr>
              <a:t>KUCHARZ</a:t>
            </a:r>
            <a:endParaRPr lang="pl-PL" sz="6600" b="1" dirty="0">
              <a:solidFill>
                <a:srgbClr val="00B0F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1780250" cy="17802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48680"/>
            <a:ext cx="1152128" cy="173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92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Zajęcia praktyczne   na </a:t>
            </a:r>
            <a:r>
              <a:rPr lang="pl-PL" sz="36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stołówce  szkolnej</a:t>
            </a: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E:\zdjęcia zawodów 2019\praktyki\kucharz\SP 45\IMG_20191118_1018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8800"/>
            <a:ext cx="3757483" cy="281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547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E:\zdjęcia\IMG_20191121_0957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72816"/>
            <a:ext cx="2692098" cy="358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328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79"/>
            <a:ext cx="7920880" cy="594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500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Zajęcia praktyczne w stołówce ZSO nr 4 </a:t>
            </a:r>
            <a:endParaRPr lang="pl-PL" dirty="0"/>
          </a:p>
        </p:txBody>
      </p:sp>
      <p:pic>
        <p:nvPicPr>
          <p:cNvPr id="29698" name="Picture 2" descr="G:\zdjęcia zawodów\do folderów\kucharz\WP_20181004_10_37_52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25" y="1677361"/>
            <a:ext cx="2781672" cy="493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G:\zdjęcia zawodów\do folderów\kucharz\WP_20181004_07_44_49_P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77361"/>
            <a:ext cx="2718195" cy="482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G:\zdjęcia zawodów\do folderów\kucharz\WP_20181004_09_07_39_P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060" y="1702203"/>
            <a:ext cx="2685635" cy="477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679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12" y="1484784"/>
            <a:ext cx="367030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9" name="Picture 7" descr="G:\Promocja 2019\zawody\do folderów\kucharz\Screenshot.hyp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07" y="2187272"/>
            <a:ext cx="4321485" cy="175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gastronomia.craftfolio.pl/wp-content/uploads/2018/10/gastronomia_salabankietowa_ograglestoly_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3355">
            <a:off x="568609" y="3709784"/>
            <a:ext cx="4078549" cy="2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/>
              <a:t>Zajęcia praktyczne w Klubokawiarni </a:t>
            </a:r>
            <a:br>
              <a:rPr lang="pl-PL" sz="3200" dirty="0" smtClean="0"/>
            </a:br>
            <a:r>
              <a:rPr lang="pl-PL" sz="3200" dirty="0" smtClean="0"/>
              <a:t>„Pod Różami” w Szczecinie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01196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632848" cy="572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864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/>
              <a:t>Zajęcia praktyczne w barze szybkiej </a:t>
            </a:r>
            <a:br>
              <a:rPr lang="pl-PL" sz="3200" dirty="0" smtClean="0"/>
            </a:br>
            <a:r>
              <a:rPr lang="pl-PL" sz="3200" dirty="0" smtClean="0"/>
              <a:t>obsługi: Techno -Barze w Szczecinie </a:t>
            </a:r>
            <a:endParaRPr lang="pl-PL" sz="3200" dirty="0"/>
          </a:p>
        </p:txBody>
      </p:sp>
      <p:pic>
        <p:nvPicPr>
          <p:cNvPr id="13314" name="Picture 2" descr="G:\kierownik\2018\Promocja 2019\zawody\do folderów\kucharz\PART_153855871487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6048672" cy="453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G:\zdjęcia zawodów\zdjęcia zawodów\kucharz\kucharz\PART_153855881561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041" y="2564904"/>
            <a:ext cx="2844776" cy="379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177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4392488" cy="5850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3724275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215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:\zdjęcia zawodów\do folderów\kucharz\IMG_20181011_0902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408712" cy="48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/>
              <a:t>Zajęcia praktyczne  w pracowni gastronomicznej nr 206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010038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620688"/>
            <a:ext cx="7465387" cy="559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339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zdjecie na ulotkę\asi kom\IMG_20191205_10393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05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G:\zdjęcia zawodów\do folderów\kucharz\IMG_20181011_0858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47" y="1124744"/>
            <a:ext cx="6948264" cy="521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Zajęcia praktyczne  w pracowni gastronomicznej </a:t>
            </a:r>
            <a:r>
              <a:rPr lang="pl-PL" sz="32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/>
            </a:r>
            <a:br>
              <a:rPr lang="pl-PL" sz="32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</a:br>
            <a:r>
              <a:rPr lang="pl-PL" sz="32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nr 207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86273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776864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333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776" y="260648"/>
            <a:ext cx="5952661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68" y="3429000"/>
            <a:ext cx="4104456" cy="307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264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G:\zdjęcia zawodów\do folderów\zd\IMG_20181009_125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24744"/>
            <a:ext cx="7128792" cy="53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/>
          </a:bodyPr>
          <a:lstStyle/>
          <a:p>
            <a:pPr algn="ctr"/>
            <a:r>
              <a:rPr lang="pl-PL" sz="3200" dirty="0"/>
              <a:t>To co uczniowie wykonają to degustują</a:t>
            </a:r>
            <a:r>
              <a:rPr lang="pl-PL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561">
            <a:off x="708418" y="1658181"/>
            <a:ext cx="3649362" cy="458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7026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kierownik\2016\egzamin czerwiec 2017\próba eg.2017\ydjcia\IM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/>
          <a:lstStyle/>
          <a:p>
            <a:pPr algn="ctr"/>
            <a:r>
              <a:rPr lang="pl-PL" sz="2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Próbne </a:t>
            </a:r>
            <a:r>
              <a:rPr lang="pl-PL" sz="28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</a:t>
            </a:r>
            <a:r>
              <a:rPr lang="pl-PL" sz="28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egzaminy   zawodowe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3497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kierownik\2016\egzamin czerwiec 2017\próba eg.2017\ydjcia\IMG_20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60570"/>
            <a:ext cx="7376368" cy="553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27914"/>
          </a:xfrm>
        </p:spPr>
        <p:txBody>
          <a:bodyPr>
            <a:normAutofit fontScale="90000"/>
          </a:bodyPr>
          <a:lstStyle/>
          <a:p>
            <a:r>
              <a:rPr lang="pl-PL" sz="3200" dirty="0" smtClean="0"/>
              <a:t>Sposób </a:t>
            </a:r>
            <a:r>
              <a:rPr lang="pl-PL" sz="3200" dirty="0"/>
              <a:t>wyporcjowania i wyekspediowania </a:t>
            </a:r>
            <a:r>
              <a:rPr lang="pl-PL" sz="3200" dirty="0" smtClean="0"/>
              <a:t>potrawy.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49018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kierownik\2016\zawody zdjęcia\kucharz\konkurs\IMG_2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57178"/>
            <a:ext cx="6981126" cy="523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dirty="0" smtClean="0"/>
              <a:t>Sposób </a:t>
            </a:r>
            <a:r>
              <a:rPr lang="pl-PL" sz="3200" dirty="0"/>
              <a:t>wyporcjowania i wyekspediowania </a:t>
            </a:r>
            <a:r>
              <a:rPr lang="pl-PL" sz="3200" dirty="0" smtClean="0"/>
              <a:t>potraw</a:t>
            </a:r>
            <a:br>
              <a:rPr lang="pl-PL" sz="3200" dirty="0" smtClean="0"/>
            </a:br>
            <a:r>
              <a:rPr lang="pl-PL" sz="3200" dirty="0" smtClean="0"/>
              <a:t>podczas  próby egzaminu  w sali 207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58022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9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Sposób wyporcjowania i wyekspediowania potraw</a:t>
            </a:r>
            <a:br>
              <a:rPr lang="pl-PL" sz="29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</a:br>
            <a:r>
              <a:rPr lang="pl-PL" sz="29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podczas  próby egzaminu  w sali </a:t>
            </a:r>
            <a:r>
              <a:rPr lang="pl-PL" sz="29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206</a:t>
            </a:r>
            <a:endParaRPr lang="pl-P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348123"/>
            <a:ext cx="3822700" cy="509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E:\zdjęcia zawodów 2019\pr\egzaminy 2019\IMG_20190215_104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288" y="1356131"/>
            <a:ext cx="3877478" cy="516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278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G:\zdjęcia zawodów\zdjecia\egzaminy2017\IMG_2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80794"/>
            <a:ext cx="3654406" cy="487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G:\zdjęcia zawodów\zdjecia\egzaminy2017\IMG_2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80794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76400"/>
          </a:xfrm>
        </p:spPr>
        <p:txBody>
          <a:bodyPr>
            <a:noAutofit/>
          </a:bodyPr>
          <a:lstStyle/>
          <a:p>
            <a:pPr algn="ctr"/>
            <a:r>
              <a:rPr lang="pl-PL" sz="3200" dirty="0" smtClean="0"/>
              <a:t>Egzaminy potwierdzające kwalifikacje </a:t>
            </a:r>
            <a:br>
              <a:rPr lang="pl-PL" sz="3200" dirty="0" smtClean="0"/>
            </a:br>
            <a:r>
              <a:rPr lang="pl-PL" sz="3200" dirty="0" smtClean="0"/>
              <a:t>w zawodzie w ośrodku egzaminacyjnym </a:t>
            </a:r>
            <a:br>
              <a:rPr lang="pl-PL" sz="3200" dirty="0" smtClean="0"/>
            </a:br>
            <a:r>
              <a:rPr lang="pl-PL" sz="3200" dirty="0" smtClean="0"/>
              <a:t>w SOSW nr 2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68944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SALA   EGZAMINACYJNA</a:t>
            </a:r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30778"/>
            <a:ext cx="6630144" cy="49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443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4294967295"/>
          </p:nvPr>
        </p:nvSpPr>
        <p:spPr>
          <a:xfrm>
            <a:off x="683568" y="404664"/>
            <a:ext cx="7992888" cy="6048672"/>
          </a:xfrm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     </a:t>
            </a:r>
            <a:r>
              <a:rPr lang="pl-PL" sz="4600" dirty="0" smtClean="0"/>
              <a:t>NAUKA NA  KIERUNKU </a:t>
            </a:r>
            <a:r>
              <a:rPr lang="pl-PL" sz="13500" dirty="0" smtClean="0"/>
              <a:t> </a:t>
            </a:r>
            <a:r>
              <a:rPr lang="pl-PL" sz="13500" dirty="0" smtClean="0">
                <a:solidFill>
                  <a:srgbClr val="FF0066"/>
                </a:solidFill>
              </a:rPr>
              <a:t>KUCHARZ</a:t>
            </a:r>
            <a:r>
              <a:rPr lang="pl-PL" sz="13500" dirty="0" smtClean="0"/>
              <a:t> </a:t>
            </a:r>
            <a:r>
              <a:rPr lang="pl-PL" sz="8000" dirty="0" smtClean="0"/>
              <a:t/>
            </a:r>
            <a:br>
              <a:rPr lang="pl-PL" sz="8000" dirty="0" smtClean="0"/>
            </a:br>
            <a:r>
              <a:rPr lang="pl-PL" sz="4600" dirty="0" smtClean="0"/>
              <a:t>TRWA 3 LATA .</a:t>
            </a:r>
          </a:p>
          <a:p>
            <a:pPr algn="ctr">
              <a:buNone/>
            </a:pPr>
            <a:endParaRPr lang="pl-PL" sz="4600" dirty="0" smtClean="0"/>
          </a:p>
          <a:p>
            <a:pPr>
              <a:buNone/>
            </a:pPr>
            <a:r>
              <a:rPr lang="pl-PL" sz="4200" dirty="0" smtClean="0"/>
              <a:t>OBEJMUJE :</a:t>
            </a:r>
          </a:p>
          <a:p>
            <a:pPr marL="0" indent="0">
              <a:buNone/>
            </a:pPr>
            <a:r>
              <a:rPr lang="pl-PL" sz="4200" dirty="0" smtClean="0"/>
              <a:t>1.  PRZEDMIOTY OGÓLNOKSZTAŁCĄCE.</a:t>
            </a:r>
          </a:p>
          <a:p>
            <a:pPr>
              <a:buNone/>
            </a:pPr>
            <a:r>
              <a:rPr lang="pl-PL" sz="4200" dirty="0" smtClean="0"/>
              <a:t>2. TEORETYCZNE </a:t>
            </a:r>
            <a:r>
              <a:rPr lang="pl-PL" sz="4200" dirty="0"/>
              <a:t>PRZEDMIOTY </a:t>
            </a:r>
            <a:r>
              <a:rPr lang="pl-PL" sz="4200" dirty="0" smtClean="0"/>
              <a:t>ZAWODOWE:</a:t>
            </a:r>
          </a:p>
          <a:p>
            <a:pPr>
              <a:buNone/>
            </a:pPr>
            <a:endParaRPr lang="pl-PL" sz="4200" dirty="0" smtClean="0"/>
          </a:p>
          <a:p>
            <a:r>
              <a:rPr lang="pl-PL" sz="4200" dirty="0">
                <a:solidFill>
                  <a:schemeClr val="tx2"/>
                </a:solidFill>
              </a:rPr>
              <a:t>WYPOSAŻENIE TECHNICZNE W GASTRONOMI,</a:t>
            </a:r>
          </a:p>
          <a:p>
            <a:r>
              <a:rPr lang="pl-PL" sz="4200" dirty="0">
                <a:solidFill>
                  <a:schemeClr val="tx2"/>
                </a:solidFill>
              </a:rPr>
              <a:t>TECHNOLOGIA GASTRONOMICZNA,</a:t>
            </a:r>
          </a:p>
          <a:p>
            <a:r>
              <a:rPr lang="pl-PL" sz="4200" dirty="0">
                <a:solidFill>
                  <a:schemeClr val="tx2"/>
                </a:solidFill>
              </a:rPr>
              <a:t>PODSTAWY ŻYWIENIA CZŁOWIEKA,</a:t>
            </a:r>
          </a:p>
          <a:p>
            <a:r>
              <a:rPr lang="pl-PL" sz="4200" dirty="0">
                <a:solidFill>
                  <a:schemeClr val="tx2"/>
                </a:solidFill>
              </a:rPr>
              <a:t>JĘZYK OBCY ZAWODOWY – JĘZYK NIEMIECKI,</a:t>
            </a:r>
          </a:p>
          <a:p>
            <a:r>
              <a:rPr lang="pl-PL" sz="4200" dirty="0">
                <a:solidFill>
                  <a:schemeClr val="tx2"/>
                </a:solidFill>
              </a:rPr>
              <a:t>BEZPIECZEŃSTWO I HIGIENA PRACY,</a:t>
            </a:r>
          </a:p>
          <a:p>
            <a:pPr>
              <a:buNone/>
            </a:pPr>
            <a:endParaRPr lang="pl-PL" sz="4200" b="1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pl-PL" sz="4200" b="1" dirty="0" smtClean="0">
                <a:solidFill>
                  <a:schemeClr val="tx2"/>
                </a:solidFill>
              </a:rPr>
              <a:t>3.  ZAJĘCIA PRAKTYCZNE,  </a:t>
            </a:r>
            <a:r>
              <a:rPr lang="pl-PL" sz="4200" dirty="0" smtClean="0"/>
              <a:t>KTÓRE ODBYWAJĄ SIĘ  w   NOWOCZEŚNIE  </a:t>
            </a:r>
          </a:p>
          <a:p>
            <a:pPr>
              <a:buNone/>
            </a:pPr>
            <a:r>
              <a:rPr lang="pl-PL" sz="4200" dirty="0"/>
              <a:t> </a:t>
            </a:r>
            <a:r>
              <a:rPr lang="pl-PL" sz="4200" dirty="0" smtClean="0"/>
              <a:t>    WYPOSAŻONYCH  PRACOWNIACH  SZKOLNYCH  oraz  w  ZAKŁADACH </a:t>
            </a:r>
          </a:p>
          <a:p>
            <a:pPr>
              <a:buNone/>
            </a:pPr>
            <a:r>
              <a:rPr lang="pl-PL" sz="4200" dirty="0"/>
              <a:t> </a:t>
            </a:r>
            <a:r>
              <a:rPr lang="pl-PL" sz="4200" dirty="0" smtClean="0"/>
              <a:t>    PRACY.  </a:t>
            </a:r>
            <a:br>
              <a:rPr lang="pl-PL" sz="4200" dirty="0" smtClean="0"/>
            </a:br>
            <a:endParaRPr lang="pl-PL" sz="4200" dirty="0" smtClean="0"/>
          </a:p>
          <a:p>
            <a:pPr algn="ctr">
              <a:buNone/>
            </a:pPr>
            <a:r>
              <a:rPr lang="pl-PL" sz="4200" dirty="0" smtClean="0"/>
              <a:t>    ZAJĘCIA  PROWADZONE  SĄ   PRZEZ   WYSOKO  WYKFALIFIKOWANĄ </a:t>
            </a:r>
          </a:p>
          <a:p>
            <a:pPr algn="ctr">
              <a:buNone/>
            </a:pPr>
            <a:r>
              <a:rPr lang="pl-PL" sz="4200" dirty="0" smtClean="0"/>
              <a:t> KADRĘ  PEDAGOGICZNĄ.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  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7303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SALA   EGZAMINACYJNA</a:t>
            </a:r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172" y="1412776"/>
            <a:ext cx="6720747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817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G:\zdjęcia zawodów\zdjecia\kucharz\konkurs\IMG_27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50" y="1766245"/>
            <a:ext cx="6430555" cy="48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G:\zdjęcia zawodów\zdjecia\kucharz\konkurs\IMG_27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102" y="1632012"/>
            <a:ext cx="2805903" cy="374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440160"/>
          </a:xfrm>
        </p:spPr>
        <p:txBody>
          <a:bodyPr>
            <a:noAutofit/>
          </a:bodyPr>
          <a:lstStyle/>
          <a:p>
            <a:pPr algn="ctr"/>
            <a:r>
              <a:rPr lang="pl-PL" sz="3200" dirty="0" smtClean="0">
                <a:latin typeface="+mn-lt"/>
              </a:rPr>
              <a:t>Uczniowie maja okazję do zaprezentowania swoich umiejętności zawodowych w konkursach szkolnych, międzyszkolnych.</a:t>
            </a:r>
            <a:endParaRPr lang="pl-PL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518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osw2.szczecin.pl/wp-content/gallery/najsprawniejszy-w-zawodzie-kucharz/dsc_0186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90463"/>
            <a:ext cx="7659061" cy="509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G:\zdjęcia zawodów\do folderów\kucharz\Screenshojkjuyt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2952328" cy="31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075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osw2.szczecin.pl/wp-content/gallery/konkurs-wiedzy-gastronomicznej/img_20180516_1314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51" y="434054"/>
            <a:ext cx="7833688" cy="587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123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33413524_457013891401708_3709529241709182976_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4824536" cy="560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12160" y="457200"/>
            <a:ext cx="2750840" cy="1066800"/>
          </a:xfrm>
        </p:spPr>
        <p:txBody>
          <a:bodyPr/>
          <a:lstStyle/>
          <a:p>
            <a:pPr algn="ctr"/>
            <a:r>
              <a:rPr lang="pl-PL" dirty="0" smtClean="0"/>
              <a:t>Największe osiągnięcie naszych kucharzy  </a:t>
            </a:r>
            <a:br>
              <a:rPr lang="pl-PL" dirty="0" smtClean="0"/>
            </a:br>
            <a:r>
              <a:rPr lang="pl-PL" dirty="0" smtClean="0"/>
              <a:t>w 2018 roku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5482952" cy="571500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2"/>
          </p:nvPr>
        </p:nvSpPr>
        <p:spPr>
          <a:xfrm>
            <a:off x="5868144" y="1600200"/>
            <a:ext cx="2897904" cy="3733800"/>
          </a:xfrm>
        </p:spPr>
        <p:txBody>
          <a:bodyPr>
            <a:normAutofit fontScale="92500"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chemeClr val="tx1"/>
                </a:solidFill>
                <a:latin typeface="+mj-lt"/>
                <a:ea typeface="Times New Roman"/>
                <a:cs typeface="Arial"/>
              </a:rPr>
              <a:t>W drugiej edycji konkursu </a:t>
            </a:r>
            <a:r>
              <a:rPr lang="pl-PL" sz="2400" b="1" i="1" dirty="0">
                <a:solidFill>
                  <a:schemeClr val="tx1"/>
                </a:solidFill>
                <a:latin typeface="+mj-lt"/>
                <a:ea typeface="Times New Roman"/>
                <a:cs typeface="Arial"/>
              </a:rPr>
              <a:t>Wyzwanie MAKRO </a:t>
            </a:r>
            <a:r>
              <a:rPr lang="pl-PL" sz="2400" b="1" i="1" dirty="0" err="1">
                <a:solidFill>
                  <a:schemeClr val="tx1"/>
                </a:solidFill>
                <a:latin typeface="+mj-lt"/>
                <a:ea typeface="Times New Roman"/>
                <a:cs typeface="Arial"/>
              </a:rPr>
              <a:t>Chefa</a:t>
            </a:r>
            <a:r>
              <a:rPr lang="pl-PL" sz="2400" b="1" dirty="0">
                <a:solidFill>
                  <a:schemeClr val="tx1"/>
                </a:solidFill>
                <a:latin typeface="+mj-lt"/>
                <a:ea typeface="Times New Roman"/>
                <a:cs typeface="Arial"/>
              </a:rPr>
              <a:t>  zdobyliśmy III miejsce na  20 szkół kształcących </a:t>
            </a:r>
            <a:r>
              <a:rPr lang="pl-PL" sz="2400" b="1" dirty="0" smtClean="0">
                <a:solidFill>
                  <a:schemeClr val="tx1"/>
                </a:solidFill>
                <a:latin typeface="+mj-lt"/>
                <a:ea typeface="Times New Roman"/>
                <a:cs typeface="Arial"/>
              </a:rPr>
              <a:t/>
            </a:r>
            <a:br>
              <a:rPr lang="pl-PL" sz="2400" b="1" dirty="0" smtClean="0">
                <a:solidFill>
                  <a:schemeClr val="tx1"/>
                </a:solidFill>
                <a:latin typeface="+mj-lt"/>
                <a:ea typeface="Times New Roman"/>
                <a:cs typeface="Arial"/>
              </a:rPr>
            </a:br>
            <a:r>
              <a:rPr lang="pl-PL" sz="2400" b="1" dirty="0" smtClean="0">
                <a:solidFill>
                  <a:schemeClr val="tx1"/>
                </a:solidFill>
                <a:latin typeface="+mj-lt"/>
                <a:ea typeface="Times New Roman"/>
                <a:cs typeface="Arial"/>
              </a:rPr>
              <a:t>w </a:t>
            </a:r>
            <a:r>
              <a:rPr lang="pl-PL" sz="2400" b="1" dirty="0">
                <a:solidFill>
                  <a:schemeClr val="tx1"/>
                </a:solidFill>
                <a:latin typeface="+mj-lt"/>
                <a:ea typeface="Times New Roman"/>
                <a:cs typeface="Arial"/>
              </a:rPr>
              <a:t>zawodzie  kucharz z całej Polski.</a:t>
            </a:r>
            <a:endParaRPr lang="pl-PL" sz="2400" dirty="0">
              <a:solidFill>
                <a:schemeClr val="tx1"/>
              </a:solidFill>
              <a:latin typeface="+mj-lt"/>
              <a:ea typeface="Times New Roman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76969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36440"/>
          </a:xfrm>
        </p:spPr>
        <p:txBody>
          <a:bodyPr>
            <a:normAutofit fontScale="90000"/>
          </a:bodyPr>
          <a:lstStyle/>
          <a:p>
            <a:r>
              <a:rPr lang="pl-PL" dirty="0"/>
              <a:t>Ogólnopolski Test Kulinarny </a:t>
            </a:r>
            <a:r>
              <a:rPr lang="pl-PL" dirty="0" smtClean="0"/>
              <a:t>MAKRO</a:t>
            </a:r>
            <a:br>
              <a:rPr lang="pl-PL" dirty="0" smtClean="0"/>
            </a:br>
            <a:r>
              <a:rPr lang="pl-PL" sz="2000" dirty="0" smtClean="0"/>
              <a:t>Do  konkursu  zakwalifikowało  się  20  zespołów </a:t>
            </a:r>
            <a:r>
              <a:rPr lang="pl-PL" sz="2000" dirty="0"/>
              <a:t>z całej Polski. </a:t>
            </a:r>
            <a:r>
              <a:rPr lang="pl-PL" sz="2000" dirty="0" smtClean="0"/>
              <a:t> Przyznano  3  nagrody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/>
              <a:t>i 3 </a:t>
            </a:r>
            <a:r>
              <a:rPr lang="pl-PL" sz="2000" dirty="0" smtClean="0"/>
              <a:t> wyróżnienia  od  partnerów </a:t>
            </a:r>
            <a:r>
              <a:rPr lang="pl-PL" sz="2000" dirty="0"/>
              <a:t>konkursu. </a:t>
            </a:r>
            <a:r>
              <a:rPr lang="pl-PL" sz="2000"/>
              <a:t>Praca </a:t>
            </a:r>
            <a:r>
              <a:rPr lang="pl-PL" sz="2000" smtClean="0"/>
              <a:t> dziewcząt  została  doceniona  i  </a:t>
            </a:r>
            <a:r>
              <a:rPr lang="pl-PL" sz="2000" dirty="0"/>
              <a:t>zdobyliśmy </a:t>
            </a:r>
            <a:r>
              <a:rPr lang="pl-PL" sz="2000"/>
              <a:t>wyróżnienie </a:t>
            </a:r>
            <a:r>
              <a:rPr lang="pl-PL" sz="2000" smtClean="0"/>
              <a:t> Urzędu </a:t>
            </a:r>
            <a:r>
              <a:rPr lang="pl-PL" sz="2000"/>
              <a:t>Miasta </a:t>
            </a:r>
            <a:r>
              <a:rPr lang="pl-PL" sz="2000" smtClean="0"/>
              <a:t>Krakowa  za  </a:t>
            </a:r>
            <a:r>
              <a:rPr lang="pl-PL" sz="2000"/>
              <a:t>największe </a:t>
            </a:r>
            <a:r>
              <a:rPr lang="pl-PL" sz="2000" smtClean="0"/>
              <a:t> zaangażowanie  w </a:t>
            </a:r>
            <a:r>
              <a:rPr lang="pl-PL" sz="2000" dirty="0"/>
              <a:t>wykonywanie zadań. </a:t>
            </a:r>
          </a:p>
        </p:txBody>
      </p:sp>
      <p:pic>
        <p:nvPicPr>
          <p:cNvPr id="1026" name="Picture 2" descr="http://sosw2.szczecin.pl/wp-content/gallery/test-kulinarny/20191115_122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04864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035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promocja2014\zdjecia\kucharz\2016\DSC_02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3"/>
            <a:ext cx="4704111" cy="312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kierownik\2016\zawody zdjęcia\kucharz\na gazetke rajd\DCIM\100D3200\DSC_02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45" y="3429000"/>
            <a:ext cx="4538089" cy="30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kierownik\2016\zawody zdjęcia\kucharz\na gazetke rajd\DCIM\100D3200\DSC_02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634" y="2518520"/>
            <a:ext cx="2664296" cy="400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86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656184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l-PL" sz="3200" dirty="0">
                <a:effectLst/>
                <a:ea typeface="Times New Roman"/>
              </a:rPr>
              <a:t>Uczniowie tego kierunku </a:t>
            </a:r>
            <a:r>
              <a:rPr lang="pl-PL" sz="3200" dirty="0" smtClean="0">
                <a:effectLst/>
                <a:ea typeface="Times New Roman"/>
              </a:rPr>
              <a:t>często przygotowują </a:t>
            </a:r>
            <a:br>
              <a:rPr lang="pl-PL" sz="3200" dirty="0" smtClean="0">
                <a:effectLst/>
                <a:ea typeface="Times New Roman"/>
              </a:rPr>
            </a:br>
            <a:r>
              <a:rPr lang="pl-PL" sz="3200" dirty="0" smtClean="0">
                <a:effectLst/>
                <a:ea typeface="Times New Roman"/>
              </a:rPr>
              <a:t>potrawy na uroczystości szkolne  </a:t>
            </a:r>
            <a:br>
              <a:rPr lang="pl-PL" sz="3200" dirty="0" smtClean="0">
                <a:effectLst/>
                <a:ea typeface="Times New Roman"/>
              </a:rPr>
            </a:br>
            <a:r>
              <a:rPr lang="pl-PL" sz="3200" dirty="0" smtClean="0">
                <a:effectLst/>
                <a:ea typeface="Times New Roman"/>
              </a:rPr>
              <a:t>oraz są przy ich </a:t>
            </a:r>
            <a:r>
              <a:rPr lang="pl-PL" sz="3200" dirty="0" smtClean="0">
                <a:effectLst/>
                <a:ea typeface="Times New Roman"/>
                <a:cs typeface="Times New Roman"/>
              </a:rPr>
              <a:t>obsłudze . </a:t>
            </a:r>
            <a:endParaRPr lang="pl-PL" sz="3200" dirty="0"/>
          </a:p>
        </p:txBody>
      </p:sp>
      <p:pic>
        <p:nvPicPr>
          <p:cNvPr id="4" name="Obraz 3" descr="G:\foto\dzień nauczyciela 2018\IMG_20181012_12064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848"/>
            <a:ext cx="2592288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04864"/>
            <a:ext cx="4861992" cy="364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4265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276872"/>
            <a:ext cx="4968552" cy="372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519471"/>
            <a:ext cx="8229600" cy="1728192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Na mecie rajdu im. Jana Pawła II szlakami </a:t>
            </a:r>
            <a:r>
              <a:rPr lang="pl-PL" sz="2800" dirty="0"/>
              <a:t>C</a:t>
            </a:r>
            <a:r>
              <a:rPr lang="pl-PL" sz="2800" dirty="0" smtClean="0"/>
              <a:t>zesława Piskorskiego – obsługa gości i przygotowanie posiłku turystycznego jest w rękach uczniów kierunku kucharskiego </a:t>
            </a:r>
            <a:endParaRPr lang="pl-PL" sz="2800" dirty="0"/>
          </a:p>
        </p:txBody>
      </p:sp>
      <p:pic>
        <p:nvPicPr>
          <p:cNvPr id="1026" name="Picture 2" descr="G:\Promocja 2019\zawody\do folderów\Bez tytuł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33056"/>
            <a:ext cx="3327584" cy="232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040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Konkurencje podczas Rajdu </a:t>
            </a:r>
            <a:endParaRPr lang="pl-PL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55796"/>
            <a:ext cx="6912768" cy="500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233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33958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pl-PL" sz="2400" dirty="0" smtClean="0"/>
              <a:t>    </a:t>
            </a:r>
            <a:r>
              <a:rPr lang="pl-PL" sz="5100" dirty="0" smtClean="0"/>
              <a:t>Absolwenci mogą podjąć pracę w różnego  typu zakładach gastronomicznych: barach, restauracjach, domach wycieczkowych itp.</a:t>
            </a:r>
          </a:p>
          <a:p>
            <a:pPr>
              <a:buNone/>
            </a:pPr>
            <a:endParaRPr lang="pl-PL" sz="2400" dirty="0" smtClean="0"/>
          </a:p>
          <a:p>
            <a:pPr>
              <a:buNone/>
            </a:pPr>
            <a:r>
              <a:rPr lang="pl-PL" sz="3600" dirty="0" smtClean="0">
                <a:solidFill>
                  <a:schemeClr val="tx2">
                    <a:lumMod val="90000"/>
                  </a:schemeClr>
                </a:solidFill>
              </a:rPr>
              <a:t>   Miejsca, w których odbywają się Zajęcia praktyczne   w formie praktycznej nauki zawodu</a:t>
            </a:r>
            <a:r>
              <a:rPr lang="pl-PL" sz="3200" dirty="0" smtClean="0">
                <a:solidFill>
                  <a:schemeClr val="tx2">
                    <a:lumMod val="90000"/>
                  </a:schemeClr>
                </a:solidFill>
              </a:rPr>
              <a:t>:</a:t>
            </a:r>
          </a:p>
          <a:p>
            <a:r>
              <a:rPr lang="pl-PL" sz="3800" dirty="0" smtClean="0">
                <a:solidFill>
                  <a:schemeClr val="tx2">
                    <a:lumMod val="90000"/>
                  </a:schemeClr>
                </a:solidFill>
              </a:rPr>
              <a:t>Pracowni e warsztatowe </a:t>
            </a:r>
            <a:r>
              <a:rPr lang="pl-PL" sz="3800" dirty="0">
                <a:solidFill>
                  <a:schemeClr val="tx2">
                    <a:lumMod val="90000"/>
                  </a:schemeClr>
                </a:solidFill>
              </a:rPr>
              <a:t>w SOSW nr 2, </a:t>
            </a:r>
          </a:p>
          <a:p>
            <a:r>
              <a:rPr lang="pl-PL" sz="3800" dirty="0" smtClean="0">
                <a:solidFill>
                  <a:schemeClr val="tx2">
                    <a:lumMod val="90000"/>
                  </a:schemeClr>
                </a:solidFill>
              </a:rPr>
              <a:t>Stołówki</a:t>
            </a:r>
            <a:endParaRPr lang="pl-PL" sz="3800" dirty="0">
              <a:solidFill>
                <a:schemeClr val="tx2">
                  <a:lumMod val="90000"/>
                </a:schemeClr>
              </a:solidFill>
            </a:endParaRPr>
          </a:p>
          <a:p>
            <a:r>
              <a:rPr lang="pl-PL" sz="3800" dirty="0" smtClean="0">
                <a:solidFill>
                  <a:schemeClr val="tx2">
                    <a:lumMod val="90000"/>
                  </a:schemeClr>
                </a:solidFill>
              </a:rPr>
              <a:t>Klubokawiarnia „Pod </a:t>
            </a:r>
            <a:r>
              <a:rPr lang="pl-PL" sz="3800" dirty="0">
                <a:solidFill>
                  <a:schemeClr val="tx2">
                    <a:lumMod val="90000"/>
                  </a:schemeClr>
                </a:solidFill>
              </a:rPr>
              <a:t>Rożami” w Szczecinie,</a:t>
            </a:r>
          </a:p>
          <a:p>
            <a:r>
              <a:rPr lang="pl-PL" sz="3800" dirty="0" smtClean="0">
                <a:solidFill>
                  <a:schemeClr val="tx2">
                    <a:lumMod val="90000"/>
                  </a:schemeClr>
                </a:solidFill>
              </a:rPr>
              <a:t>Bar szybkiej </a:t>
            </a:r>
            <a:r>
              <a:rPr lang="pl-PL" sz="3800" dirty="0">
                <a:solidFill>
                  <a:schemeClr val="tx2">
                    <a:lumMod val="90000"/>
                  </a:schemeClr>
                </a:solidFill>
              </a:rPr>
              <a:t>obsługi – Techno-Bar </a:t>
            </a:r>
            <a:r>
              <a:rPr lang="pl-PL" sz="3800" dirty="0" smtClean="0">
                <a:solidFill>
                  <a:schemeClr val="tx2">
                    <a:lumMod val="90000"/>
                  </a:schemeClr>
                </a:solidFill>
              </a:rPr>
              <a:t> w </a:t>
            </a:r>
            <a:r>
              <a:rPr lang="pl-PL" sz="3800" dirty="0">
                <a:solidFill>
                  <a:schemeClr val="tx2">
                    <a:lumMod val="90000"/>
                  </a:schemeClr>
                </a:solidFill>
              </a:rPr>
              <a:t>Szczecinie</a:t>
            </a:r>
            <a:r>
              <a:rPr lang="pl-PL" sz="3800" dirty="0" smtClean="0">
                <a:solidFill>
                  <a:schemeClr val="tx2">
                    <a:lumMod val="90000"/>
                  </a:schemeClr>
                </a:solidFill>
              </a:rPr>
              <a:t>.</a:t>
            </a:r>
          </a:p>
          <a:p>
            <a:r>
              <a:rPr lang="pl-PL" sz="3800" dirty="0" smtClean="0">
                <a:solidFill>
                  <a:schemeClr val="tx2">
                    <a:lumMod val="90000"/>
                  </a:schemeClr>
                </a:solidFill>
              </a:rPr>
              <a:t>Kuchnie  hotelowe .</a:t>
            </a:r>
            <a:endParaRPr lang="pl-PL" sz="3800" dirty="0">
              <a:solidFill>
                <a:schemeClr val="tx2">
                  <a:lumMod val="90000"/>
                </a:schemeClr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tx2">
                  <a:lumMod val="90000"/>
                </a:schemeClr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chemeClr val="tx2">
                    <a:lumMod val="90000"/>
                  </a:schemeClr>
                </a:solidFill>
              </a:rPr>
              <a:t>   </a:t>
            </a:r>
            <a:r>
              <a:rPr lang="pl-PL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</a:p>
          <a:p>
            <a:pPr>
              <a:buNone/>
            </a:pPr>
            <a:endParaRPr lang="pl-PL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r>
              <a:rPr lang="pl-PL" sz="2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</a:t>
            </a:r>
          </a:p>
          <a:p>
            <a:pPr>
              <a:buNone/>
            </a:pPr>
            <a:r>
              <a:rPr lang="pl-PL" sz="2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</a:t>
            </a:r>
            <a:endParaRPr lang="pl-PL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80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</a:rPr>
              <a:t>KUCHARZ</a:t>
            </a:r>
            <a:endParaRPr lang="pl-PL" dirty="0"/>
          </a:p>
        </p:txBody>
      </p:sp>
      <p:pic>
        <p:nvPicPr>
          <p:cNvPr id="34818" name="Picture 2" descr="G:\zdjęcia zawodów\zdjęcia zawodów\kucharz\DSC_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2588">
            <a:off x="5754978" y="4039750"/>
            <a:ext cx="2742396" cy="182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4903">
            <a:off x="2164603" y="4763716"/>
            <a:ext cx="2361233" cy="157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05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latin typeface="Arial" panose="020B0604020202020204" pitchFamily="34" charset="0"/>
                <a:cs typeface="Arial" panose="020B0604020202020204" pitchFamily="34" charset="0"/>
              </a:rPr>
              <a:t>Warsztaty w ramach </a:t>
            </a:r>
            <a:r>
              <a:rPr lang="pl-PL" sz="32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Europejskiego Tygodnia </a:t>
            </a:r>
            <a:r>
              <a:rPr lang="pl-PL" sz="32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Umiejętności Zawodowych </a:t>
            </a:r>
            <a:r>
              <a:rPr lang="pl-PL" sz="32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„ Odkryj swój </a:t>
            </a:r>
            <a:r>
              <a:rPr lang="pl-PL" sz="32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talent”</a:t>
            </a:r>
            <a:endParaRPr lang="pl-PL" dirty="0"/>
          </a:p>
        </p:txBody>
      </p:sp>
      <p:pic>
        <p:nvPicPr>
          <p:cNvPr id="3074" name="Picture 2" descr="F:\kierownik\2017\tydzień europejski\zdjęcia\wizyta szkół na warsztatach\DSC_05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7798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F:\foto\turniej\IMG_2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9247">
            <a:off x="1589989" y="4839581"/>
            <a:ext cx="2177518" cy="145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24136"/>
          </a:xfrm>
        </p:spPr>
        <p:txBody>
          <a:bodyPr>
            <a:noAutofit/>
          </a:bodyPr>
          <a:lstStyle/>
          <a:p>
            <a:pPr lvl="0" algn="ctr">
              <a:spcBef>
                <a:spcPts val="600"/>
              </a:spcBef>
            </a:pPr>
            <a:r>
              <a:rPr lang="pl-PL" sz="3200" spc="100" dirty="0">
                <a:ln>
                  <a:noFill/>
                </a:ln>
                <a:solidFill>
                  <a:srgbClr val="FEFAC9"/>
                </a:solidFill>
                <a:effectLst/>
              </a:rPr>
              <a:t>Konkurencje podczas turnieju</a:t>
            </a:r>
            <a:br>
              <a:rPr lang="pl-PL" sz="3200" spc="100" dirty="0">
                <a:ln>
                  <a:noFill/>
                </a:ln>
                <a:solidFill>
                  <a:srgbClr val="FEFAC9"/>
                </a:solidFill>
                <a:effectLst/>
              </a:rPr>
            </a:br>
            <a:r>
              <a:rPr lang="pl-PL" sz="3200" spc="100" dirty="0">
                <a:ln>
                  <a:noFill/>
                </a:ln>
                <a:solidFill>
                  <a:srgbClr val="FEFAC9"/>
                </a:solidFill>
                <a:effectLst/>
              </a:rPr>
              <a:t>„Poznajmy się</a:t>
            </a:r>
            <a:r>
              <a:rPr lang="pl-PL" sz="3200" spc="100" dirty="0" smtClean="0">
                <a:ln>
                  <a:noFill/>
                </a:ln>
                <a:solidFill>
                  <a:srgbClr val="FEFAC9"/>
                </a:solidFill>
                <a:effectLst/>
              </a:rPr>
              <a:t>”</a:t>
            </a:r>
            <a:endParaRPr lang="pl-PL" sz="3200" dirty="0"/>
          </a:p>
        </p:txBody>
      </p:sp>
      <p:pic>
        <p:nvPicPr>
          <p:cNvPr id="6146" name="Picture 2" descr="G:\Turnieje\Turnej  2018\DSC_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40967"/>
            <a:ext cx="454860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40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zdjęcia zawodów 2019\do folderów\zdjecia potraw\IMG_14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76" y="260648"/>
            <a:ext cx="8312472" cy="623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838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zdjęcia zawodów 2019\do folderów\zdjecia potraw\oju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6672"/>
            <a:ext cx="6855098" cy="59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4090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65631"/>
            <a:ext cx="6624736" cy="61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674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/>
              <a:t>Nauczyciele  zawodu</a:t>
            </a:r>
            <a:br>
              <a:rPr lang="pl-PL" dirty="0" smtClean="0"/>
            </a:br>
            <a:r>
              <a:rPr lang="pl-PL" sz="3100" dirty="0"/>
              <a:t>p</a:t>
            </a:r>
            <a:r>
              <a:rPr lang="pl-PL" sz="3100" dirty="0" smtClean="0"/>
              <a:t>. Izabela  </a:t>
            </a:r>
            <a:r>
              <a:rPr lang="pl-PL" sz="3100" dirty="0" err="1" smtClean="0"/>
              <a:t>Gawdzińska</a:t>
            </a:r>
            <a:r>
              <a:rPr lang="pl-PL" sz="3100" dirty="0" smtClean="0"/>
              <a:t>             p. Joanna </a:t>
            </a:r>
            <a:r>
              <a:rPr lang="pl-PL" sz="3100" dirty="0"/>
              <a:t>T</a:t>
            </a:r>
            <a:r>
              <a:rPr lang="pl-PL" sz="3100" dirty="0" smtClean="0"/>
              <a:t>araska  </a:t>
            </a:r>
            <a:endParaRPr lang="pl-PL" sz="3100" dirty="0"/>
          </a:p>
        </p:txBody>
      </p:sp>
      <p:pic>
        <p:nvPicPr>
          <p:cNvPr id="6148" name="Picture 4" descr="G:\foto\nauczyciele\IMG_20181009_1245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910">
            <a:off x="4833172" y="1636941"/>
            <a:ext cx="3503001" cy="467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foto\nauczyciele\IMG_20181011_09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166">
            <a:off x="723511" y="1791225"/>
            <a:ext cx="345638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380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219200"/>
          </a:xfrm>
        </p:spPr>
        <p:txBody>
          <a:bodyPr/>
          <a:lstStyle/>
          <a:p>
            <a:pPr algn="ctr"/>
            <a:r>
              <a:rPr lang="pl-PL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Nauczyciele  zawodu</a:t>
            </a:r>
            <a:br>
              <a:rPr lang="pl-PL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</a:br>
            <a:r>
              <a:rPr lang="pl-PL" sz="3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p. </a:t>
            </a:r>
            <a:r>
              <a:rPr lang="pl-PL" sz="3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Iwona Jankowska          </a:t>
            </a:r>
            <a:r>
              <a:rPr lang="pl-PL" sz="3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p. </a:t>
            </a:r>
            <a:r>
              <a:rPr lang="pl-PL" sz="3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Magdalena Waśko</a:t>
            </a:r>
            <a:endParaRPr lang="pl-PL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4049">
            <a:off x="992969" y="1679461"/>
            <a:ext cx="3090043" cy="461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8341">
            <a:off x="4584147" y="1749946"/>
            <a:ext cx="3514705" cy="467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098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3672408"/>
          </a:xfrm>
        </p:spPr>
        <p:txBody>
          <a:bodyPr>
            <a:noAutofit/>
          </a:bodyPr>
          <a:lstStyle/>
          <a:p>
            <a:pPr algn="ctr"/>
            <a:r>
              <a:rPr lang="pl-PL" sz="3200" dirty="0" smtClean="0"/>
              <a:t>Zajęcia </a:t>
            </a:r>
            <a:r>
              <a:rPr lang="pl-PL" sz="3200" dirty="0"/>
              <a:t>praktyczne </a:t>
            </a:r>
            <a:r>
              <a:rPr lang="pl-PL" sz="3200" dirty="0" smtClean="0"/>
              <a:t>na kierunku kucharz odbywają </a:t>
            </a:r>
            <a:r>
              <a:rPr lang="pl-PL" sz="3200" dirty="0"/>
              <a:t>się </a:t>
            </a:r>
            <a:r>
              <a:rPr lang="pl-PL" sz="3200" dirty="0" smtClean="0"/>
              <a:t>w pracowni gastronomicznej </a:t>
            </a:r>
            <a:br>
              <a:rPr lang="pl-PL" sz="3200" dirty="0" smtClean="0"/>
            </a:br>
            <a:r>
              <a:rPr lang="pl-PL" sz="3200" dirty="0" smtClean="0"/>
              <a:t>SOSW nr 2 oraz w stołówkach szkolnych,</a:t>
            </a:r>
            <a:br>
              <a:rPr lang="pl-PL" sz="3200" dirty="0" smtClean="0"/>
            </a:br>
            <a:r>
              <a:rPr lang="pl-PL" sz="3200" dirty="0" smtClean="0"/>
              <a:t>jak również u  </a:t>
            </a:r>
            <a:r>
              <a:rPr lang="pl-PL" sz="3200" dirty="0"/>
              <a:t>pracodawcy </a:t>
            </a:r>
            <a:r>
              <a:rPr lang="pl-PL" sz="3200" dirty="0" smtClean="0"/>
              <a:t>a </a:t>
            </a:r>
            <a:r>
              <a:rPr lang="pl-PL" sz="3200" dirty="0"/>
              <a:t>prowadzone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są </a:t>
            </a:r>
            <a:r>
              <a:rPr lang="pl-PL" sz="3200" dirty="0"/>
              <a:t>przez nauczycieli zatrudnionych w </a:t>
            </a:r>
            <a:r>
              <a:rPr lang="pl-PL" sz="3200" dirty="0" smtClean="0"/>
              <a:t>szkole </a:t>
            </a:r>
            <a:br>
              <a:rPr lang="pl-PL" sz="3200" dirty="0" smtClean="0"/>
            </a:br>
            <a:r>
              <a:rPr lang="pl-PL" sz="3200" dirty="0" smtClean="0"/>
              <a:t>lub opiekunów praktyk z przygotowaniem pedagogicznym  .  </a:t>
            </a:r>
            <a:endParaRPr lang="pl-PL" sz="3200" dirty="0"/>
          </a:p>
        </p:txBody>
      </p:sp>
      <p:pic>
        <p:nvPicPr>
          <p:cNvPr id="31748" name="Picture 4" descr="G:\zdjęcia zawodów\do folderów\zdjecia potraw\oju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3433">
            <a:off x="5314262" y="3949125"/>
            <a:ext cx="2622552" cy="229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580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Zajęcia praktyczne  w stołówce SP </a:t>
            </a:r>
            <a:r>
              <a:rPr lang="pl-PL" sz="6600" dirty="0" smtClean="0"/>
              <a:t>52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2290" name="Picture 2" descr="G:\kierownik\2018\Promocja 2019\zawody\do folderów\zd\Nowy folder\IMG_20181015_1132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5292080" cy="39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G:\zdjęcia zawodów\zdjęcia zawodów\kucharz\DSC_768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56792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663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000" dirty="0"/>
              <a:t>Zajęcia praktyczne  </a:t>
            </a:r>
            <a:r>
              <a:rPr lang="pl-PL" sz="4000" dirty="0" smtClean="0"/>
              <a:t> na stołówce </a:t>
            </a:r>
            <a:br>
              <a:rPr lang="pl-PL" sz="4000" dirty="0" smtClean="0"/>
            </a:br>
            <a:r>
              <a:rPr lang="pl-PL" sz="4000" dirty="0" smtClean="0"/>
              <a:t>w przedszkolu  </a:t>
            </a:r>
            <a:endParaRPr lang="pl-PL" sz="4000" dirty="0"/>
          </a:p>
        </p:txBody>
      </p:sp>
      <p:pic>
        <p:nvPicPr>
          <p:cNvPr id="4098" name="Picture 2" descr="E:\zdjęcia zawodów 2019\praktyki\kucharz\PP 75\IMG_20191118_104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zdjęcia zawodów 2019\praktyki\kucharz\PP 75\IMG_20191121_1006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664" y="1844824"/>
            <a:ext cx="307834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5568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5880</TotalTime>
  <Words>258</Words>
  <Application>Microsoft Office PowerPoint</Application>
  <PresentationFormat>Pokaz na ekranie (4:3)</PresentationFormat>
  <Paragraphs>69</Paragraphs>
  <Slides>44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45" baseType="lpstr">
      <vt:lpstr>Papier</vt:lpstr>
      <vt:lpstr>KIERUNEK KSZTAŁCENIA KUCHARZ</vt:lpstr>
      <vt:lpstr>Prezentacja programu PowerPoint</vt:lpstr>
      <vt:lpstr>Prezentacja programu PowerPoint</vt:lpstr>
      <vt:lpstr>KUCHARZ</vt:lpstr>
      <vt:lpstr>Nauczyciele  zawodu p. Izabela  Gawdzińska             p. Joanna Taraska  </vt:lpstr>
      <vt:lpstr>Nauczyciele  zawodu p. Iwona Jankowska          p. Magdalena Waśko</vt:lpstr>
      <vt:lpstr>Zajęcia praktyczne na kierunku kucharz odbywają się w pracowni gastronomicznej  SOSW nr 2 oraz w stołówkach szkolnych, jak również u  pracodawcy a prowadzone  są przez nauczycieli zatrudnionych w szkole  lub opiekunów praktyk z przygotowaniem pedagogicznym  .  </vt:lpstr>
      <vt:lpstr>Zajęcia praktyczne  w stołówce SP 52 </vt:lpstr>
      <vt:lpstr>Zajęcia praktyczne   na stołówce  w przedszkolu  </vt:lpstr>
      <vt:lpstr>Zajęcia praktyczne   na stołówce  szkolnej</vt:lpstr>
      <vt:lpstr>Prezentacja programu PowerPoint</vt:lpstr>
      <vt:lpstr>Prezentacja programu PowerPoint</vt:lpstr>
      <vt:lpstr>Zajęcia praktyczne w stołówce ZSO nr 4 </vt:lpstr>
      <vt:lpstr>Zajęcia praktyczne w Klubokawiarni  „Pod Różami” w Szczecinie </vt:lpstr>
      <vt:lpstr>Prezentacja programu PowerPoint</vt:lpstr>
      <vt:lpstr>Zajęcia praktyczne w barze szybkiej  obsługi: Techno -Barze w Szczecinie </vt:lpstr>
      <vt:lpstr>Prezentacja programu PowerPoint</vt:lpstr>
      <vt:lpstr>Zajęcia praktyczne  w pracowni gastronomicznej nr 206</vt:lpstr>
      <vt:lpstr>Prezentacja programu PowerPoint</vt:lpstr>
      <vt:lpstr>Zajęcia praktyczne  w pracowni gastronomicznej  nr 207</vt:lpstr>
      <vt:lpstr>Prezentacja programu PowerPoint</vt:lpstr>
      <vt:lpstr>Prezentacja programu PowerPoint</vt:lpstr>
      <vt:lpstr>To co uczniowie wykonają to degustują.</vt:lpstr>
      <vt:lpstr>Próbne  egzaminy   zawodowe</vt:lpstr>
      <vt:lpstr>Sposób wyporcjowania i wyekspediowania potrawy.</vt:lpstr>
      <vt:lpstr>Sposób wyporcjowania i wyekspediowania potraw podczas  próby egzaminu  w sali 207</vt:lpstr>
      <vt:lpstr>Sposób wyporcjowania i wyekspediowania potraw podczas  próby egzaminu  w sali 206</vt:lpstr>
      <vt:lpstr>Egzaminy potwierdzające kwalifikacje  w zawodzie w ośrodku egzaminacyjnym  w SOSW nr 2</vt:lpstr>
      <vt:lpstr>SALA   EGZAMINACYJNA</vt:lpstr>
      <vt:lpstr>SALA   EGZAMINACYJNA</vt:lpstr>
      <vt:lpstr>Uczniowie maja okazję do zaprezentowania swoich umiejętności zawodowych w konkursach szkolnych, międzyszkolnych.</vt:lpstr>
      <vt:lpstr>Prezentacja programu PowerPoint</vt:lpstr>
      <vt:lpstr>Prezentacja programu PowerPoint</vt:lpstr>
      <vt:lpstr>Największe osiągnięcie naszych kucharzy   w 2018 roku </vt:lpstr>
      <vt:lpstr>Ogólnopolski Test Kulinarny MAKRO Do  konkursu  zakwalifikowało  się  20  zespołów z całej Polski.  Przyznano  3  nagrody i 3  wyróżnienia  od  partnerów konkursu. Praca  dziewcząt  została  doceniona  i  zdobyliśmy wyróżnienie  Urzędu Miasta Krakowa  za  największe  zaangażowanie  w wykonywanie zadań. </vt:lpstr>
      <vt:lpstr>Prezentacja programu PowerPoint</vt:lpstr>
      <vt:lpstr>Uczniowie tego kierunku często przygotowują  potrawy na uroczystości szkolne   oraz są przy ich obsłudze . </vt:lpstr>
      <vt:lpstr>Na mecie rajdu im. Jana Pawła II szlakami Czesława Piskorskiego – obsługa gości i przygotowanie posiłku turystycznego jest w rękach uczniów kierunku kucharskiego </vt:lpstr>
      <vt:lpstr>Konkurencje podczas Rajdu </vt:lpstr>
      <vt:lpstr>Warsztaty w ramach Europejskiego Tygodnia Umiejętności Zawodowych „ Odkryj swój talent”</vt:lpstr>
      <vt:lpstr>Konkurencje podczas turnieju „Poznajmy się”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ZASADNICZ SZKOŁA ZAWODOWA NR 16</dc:title>
  <dc:creator>Wiesiek</dc:creator>
  <cp:lastModifiedBy>Prac</cp:lastModifiedBy>
  <cp:revision>563</cp:revision>
  <dcterms:created xsi:type="dcterms:W3CDTF">2014-01-20T18:05:27Z</dcterms:created>
  <dcterms:modified xsi:type="dcterms:W3CDTF">2020-09-19T16:49:41Z</dcterms:modified>
</cp:coreProperties>
</file>